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4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4120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042630" y="1675090"/>
            <a:ext cx="7058739" cy="3127891"/>
          </a:xfrm>
          <a:prstGeom prst="rect">
            <a:avLst/>
          </a:prstGeom>
          <a:noFill/>
          <a:ln/>
        </p:spPr>
        <p:txBody>
          <a:bodyPr wrap="square" rtlCol="0" anchor="t"/>
          <a:lstStyle/>
          <a:p>
            <a:pPr marL="0" indent="0">
              <a:lnSpc>
                <a:spcPts val="8210"/>
              </a:lnSpc>
              <a:buNone/>
            </a:pPr>
            <a:r>
              <a:rPr lang="en-US" sz="6568" dirty="0">
                <a:solidFill>
                  <a:srgbClr val="1F1E1E"/>
                </a:solidFill>
                <a:latin typeface="Red Hat Text" pitchFamily="34" charset="0"/>
                <a:ea typeface="Red Hat Text" pitchFamily="34" charset="-122"/>
                <a:cs typeface="Red Hat Text" pitchFamily="34" charset="-120"/>
              </a:rPr>
              <a:t>Exploring Recursion in C Language</a:t>
            </a:r>
            <a:endParaRPr lang="en-US" sz="6568" dirty="0"/>
          </a:p>
        </p:txBody>
      </p:sp>
      <p:sp>
        <p:nvSpPr>
          <p:cNvPr id="6" name="Text 2"/>
          <p:cNvSpPr/>
          <p:nvPr/>
        </p:nvSpPr>
        <p:spPr>
          <a:xfrm>
            <a:off x="1042630" y="5220057"/>
            <a:ext cx="7058739"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Welcome to our comprehensive presentation on recursion in the C language. Get ready to dive deep into the concept and discover its power and versatility.</a:t>
            </a:r>
            <a:endParaRPr lang="en-US" sz="218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042630" y="2804636"/>
            <a:ext cx="578358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What is Recursion?</a:t>
            </a:r>
            <a:endParaRPr lang="en-US" sz="5474" dirty="0"/>
          </a:p>
        </p:txBody>
      </p:sp>
      <p:sp>
        <p:nvSpPr>
          <p:cNvPr id="6" name="Text 2"/>
          <p:cNvSpPr/>
          <p:nvPr/>
        </p:nvSpPr>
        <p:spPr>
          <a:xfrm>
            <a:off x="1042630" y="4090511"/>
            <a:ext cx="7058739"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Recursion is a programming technique where a function calls itself to solve a problem by breaking it down into smaller, similar subproblems.</a:t>
            </a:r>
            <a:endParaRPr lang="en-US" sz="2189"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1042630" y="1390174"/>
            <a:ext cx="6179820"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Recursive Functions</a:t>
            </a:r>
            <a:endParaRPr lang="en-US" sz="5474" dirty="0"/>
          </a:p>
        </p:txBody>
      </p:sp>
      <p:sp>
        <p:nvSpPr>
          <p:cNvPr id="5" name="Text 2"/>
          <p:cNvSpPr/>
          <p:nvPr/>
        </p:nvSpPr>
        <p:spPr>
          <a:xfrm>
            <a:off x="1042630" y="2814995"/>
            <a:ext cx="12545139" cy="889635"/>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Recursive functions are functions that call themselves within their own definition. They allow for elegant and concise solutions to complex problems.</a:t>
            </a:r>
            <a:endParaRPr lang="en-US" sz="2189" dirty="0"/>
          </a:p>
        </p:txBody>
      </p:sp>
      <p:sp>
        <p:nvSpPr>
          <p:cNvPr id="6" name="Text 3"/>
          <p:cNvSpPr/>
          <p:nvPr/>
        </p:nvSpPr>
        <p:spPr>
          <a:xfrm>
            <a:off x="1042630" y="4121706"/>
            <a:ext cx="3336608" cy="521256"/>
          </a:xfrm>
          <a:prstGeom prst="rect">
            <a:avLst/>
          </a:prstGeom>
          <a:noFill/>
          <a:ln/>
        </p:spPr>
        <p:txBody>
          <a:bodyPr wrap="none" rtlCol="0" anchor="t"/>
          <a:lstStyle/>
          <a:p>
            <a:pPr marL="0" indent="0">
              <a:lnSpc>
                <a:spcPts val="4105"/>
              </a:lnSpc>
              <a:buNone/>
            </a:pPr>
            <a:r>
              <a:rPr lang="en-US" sz="3284" dirty="0">
                <a:solidFill>
                  <a:srgbClr val="1F1E1E"/>
                </a:solidFill>
                <a:latin typeface="Red Hat Text" pitchFamily="34" charset="0"/>
                <a:ea typeface="Red Hat Text" pitchFamily="34" charset="-122"/>
                <a:cs typeface="Red Hat Text" pitchFamily="34" charset="-120"/>
              </a:rPr>
              <a:t>Structure</a:t>
            </a:r>
            <a:endParaRPr lang="en-US" sz="3284" dirty="0"/>
          </a:p>
        </p:txBody>
      </p:sp>
      <p:sp>
        <p:nvSpPr>
          <p:cNvPr id="7" name="Text 4"/>
          <p:cNvSpPr/>
          <p:nvPr/>
        </p:nvSpPr>
        <p:spPr>
          <a:xfrm>
            <a:off x="1042630" y="5060037"/>
            <a:ext cx="12545139"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returnType recursiveFunction(parameters) { // Base Case(s) if (baseCaseCondition) { // return base case value } // Recursive Case(s) else { // modify parameters for the next recursive call // make the recursive call returnType result = recursiveFunction(modifiedParameters); // process the result if needed // return the result } }</a:t>
            </a:r>
            <a:endParaRPr lang="en-US" sz="2189"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042630" y="789027"/>
            <a:ext cx="7058739" cy="1737598"/>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Base Case and Recursive Case</a:t>
            </a:r>
            <a:endParaRPr lang="en-US" sz="5474" dirty="0"/>
          </a:p>
        </p:txBody>
      </p:sp>
      <p:sp>
        <p:nvSpPr>
          <p:cNvPr id="6" name="Text 2"/>
          <p:cNvSpPr/>
          <p:nvPr/>
        </p:nvSpPr>
        <p:spPr>
          <a:xfrm>
            <a:off x="1042630" y="2943701"/>
            <a:ext cx="7058739"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The base case is the condition that stops the recursion by returning a specific value, while the recursive case is where the function calls itself with a modified subproblem.</a:t>
            </a:r>
            <a:endParaRPr lang="en-US" sz="2189" dirty="0"/>
          </a:p>
        </p:txBody>
      </p:sp>
      <p:sp>
        <p:nvSpPr>
          <p:cNvPr id="7" name="Text 3"/>
          <p:cNvSpPr/>
          <p:nvPr/>
        </p:nvSpPr>
        <p:spPr>
          <a:xfrm>
            <a:off x="1042630" y="4590931"/>
            <a:ext cx="7058739" cy="444818"/>
          </a:xfrm>
          <a:prstGeom prst="rect">
            <a:avLst/>
          </a:prstGeom>
          <a:noFill/>
          <a:ln/>
        </p:spPr>
        <p:txBody>
          <a:bodyPr wrap="non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int factorial(int n) { </a:t>
            </a:r>
            <a:endParaRPr lang="en-US" sz="2189" dirty="0"/>
          </a:p>
        </p:txBody>
      </p:sp>
      <p:sp>
        <p:nvSpPr>
          <p:cNvPr id="8" name="Text 4"/>
          <p:cNvSpPr/>
          <p:nvPr/>
        </p:nvSpPr>
        <p:spPr>
          <a:xfrm>
            <a:off x="1042630" y="5348526"/>
            <a:ext cx="7058739" cy="889635"/>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 Base Case: factorial of 0 or 1 is 1 if (n  0 || n  1) { return 1; } </a:t>
            </a:r>
            <a:endParaRPr lang="en-US" sz="2189" dirty="0"/>
          </a:p>
        </p:txBody>
      </p:sp>
      <p:sp>
        <p:nvSpPr>
          <p:cNvPr id="9" name="Text 5"/>
          <p:cNvSpPr/>
          <p:nvPr/>
        </p:nvSpPr>
        <p:spPr>
          <a:xfrm>
            <a:off x="1042630" y="6550938"/>
            <a:ext cx="7058739" cy="889635"/>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 Recursive Case: factorial of n is n times factorial of (n-1) else { return n * factorial(n - 1); } }</a:t>
            </a:r>
            <a:endParaRPr lang="en-US" sz="218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529030" y="2203371"/>
            <a:ext cx="5561052"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Factorial Example</a:t>
            </a:r>
            <a:endParaRPr lang="en-US" sz="5474" dirty="0"/>
          </a:p>
        </p:txBody>
      </p:sp>
      <p:sp>
        <p:nvSpPr>
          <p:cNvPr id="6" name="Text 2"/>
          <p:cNvSpPr/>
          <p:nvPr/>
        </p:nvSpPr>
        <p:spPr>
          <a:xfrm>
            <a:off x="6529030" y="3489246"/>
            <a:ext cx="7058739"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Let's explore a classic example of recursion - the factorial function. It calculates the product of an integer and all the positive integers below it.</a:t>
            </a:r>
            <a:endParaRPr lang="en-US" sz="2189" dirty="0"/>
          </a:p>
        </p:txBody>
      </p:sp>
      <p:sp>
        <p:nvSpPr>
          <p:cNvPr id="7" name="Text 3"/>
          <p:cNvSpPr/>
          <p:nvPr/>
        </p:nvSpPr>
        <p:spPr>
          <a:xfrm>
            <a:off x="6529030" y="5136475"/>
            <a:ext cx="7058739" cy="889635"/>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int factorial(int n) { if (n  0 || n  1) { return 1; } else { return n * factorial(n - 1); } }</a:t>
            </a:r>
            <a:endParaRPr lang="en-US" sz="218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529030" y="1324213"/>
            <a:ext cx="7058739" cy="1737598"/>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Fibonacci Sequence Example</a:t>
            </a:r>
            <a:endParaRPr lang="en-US" sz="5474" dirty="0"/>
          </a:p>
        </p:txBody>
      </p:sp>
      <p:sp>
        <p:nvSpPr>
          <p:cNvPr id="6" name="Text 2"/>
          <p:cNvSpPr/>
          <p:nvPr/>
        </p:nvSpPr>
        <p:spPr>
          <a:xfrm>
            <a:off x="6529030" y="3478887"/>
            <a:ext cx="7058739" cy="1334453"/>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The Fibonacci sequence is a famous example of recursion. Each number in the sequence is the sum of the two preceding ones. </a:t>
            </a:r>
            <a:endParaRPr lang="en-US" sz="2189" dirty="0"/>
          </a:p>
        </p:txBody>
      </p:sp>
      <p:sp>
        <p:nvSpPr>
          <p:cNvPr id="7" name="Text 3"/>
          <p:cNvSpPr/>
          <p:nvPr/>
        </p:nvSpPr>
        <p:spPr>
          <a:xfrm>
            <a:off x="6529030" y="5126117"/>
            <a:ext cx="7058739"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void generateFibonacci(int n) { int first = 0, second = 1, next; printf("Fibonacci Sequence up to %d terms:\n", n); for (int i = 0; i &lt; n; i++) { printf("%d, ", first); next = first + second; first = second; second = next; } }</a:t>
            </a:r>
            <a:endParaRPr lang="en-US" sz="2189"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1042630" y="1101804"/>
            <a:ext cx="12545139" cy="1737598"/>
          </a:xfrm>
          <a:prstGeom prst="rect">
            <a:avLst/>
          </a:prstGeom>
          <a:noFill/>
          <a:ln/>
        </p:spPr>
        <p:txBody>
          <a:bodyPr wrap="squar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Advantages and Disadvantages of Recursion</a:t>
            </a:r>
            <a:endParaRPr lang="en-US" sz="5474" dirty="0"/>
          </a:p>
        </p:txBody>
      </p:sp>
      <p:sp>
        <p:nvSpPr>
          <p:cNvPr id="7" name="Text 3"/>
          <p:cNvSpPr/>
          <p:nvPr/>
        </p:nvSpPr>
        <p:spPr>
          <a:xfrm>
            <a:off x="1042630" y="3256478"/>
            <a:ext cx="12545139"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Recursion offers an elegant solution to complex problems by breaking them down into smaller, more manageable subproblems. This approach allows for a clearer and more intuitive understanding of the problem at hand. By decomposing the problem into smaller parts, different components of the problem can be tackled individually, leading to more modular and reusable code.</a:t>
            </a:r>
            <a:endParaRPr lang="en-US" sz="2189" dirty="0"/>
          </a:p>
        </p:txBody>
      </p:sp>
      <p:sp>
        <p:nvSpPr>
          <p:cNvPr id="8" name="Text 4"/>
          <p:cNvSpPr/>
          <p:nvPr/>
        </p:nvSpPr>
        <p:spPr>
          <a:xfrm>
            <a:off x="1042630" y="5348526"/>
            <a:ext cx="12545139"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Furthermore, recursion promotes code reusability and readability. Once a recursive function is implemented, it can be easily reused for similar problems, saving time and effort. The recursive approach also tends to result in code that is concise and easier to understand, as it often mirrors the problem-solving thought process more closely.</a:t>
            </a:r>
            <a:endParaRPr lang="en-US" sz="2189"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042630" y="2582227"/>
            <a:ext cx="5561052" cy="868799"/>
          </a:xfrm>
          <a:prstGeom prst="rect">
            <a:avLst/>
          </a:prstGeom>
          <a:noFill/>
          <a:ln/>
        </p:spPr>
        <p:txBody>
          <a:bodyPr wrap="none" rtlCol="0" anchor="t"/>
          <a:lstStyle/>
          <a:p>
            <a:pPr marL="0" indent="0">
              <a:lnSpc>
                <a:spcPts val="6842"/>
              </a:lnSpc>
              <a:buNone/>
            </a:pPr>
            <a:r>
              <a:rPr lang="en-US" sz="5474" dirty="0">
                <a:solidFill>
                  <a:srgbClr val="1F1E1E"/>
                </a:solidFill>
                <a:latin typeface="Red Hat Text" pitchFamily="34" charset="0"/>
                <a:ea typeface="Red Hat Text" pitchFamily="34" charset="-122"/>
                <a:cs typeface="Red Hat Text" pitchFamily="34" charset="-120"/>
              </a:rPr>
              <a:t>Conclusion</a:t>
            </a:r>
            <a:endParaRPr lang="en-US" sz="5474" dirty="0"/>
          </a:p>
        </p:txBody>
      </p:sp>
      <p:sp>
        <p:nvSpPr>
          <p:cNvPr id="6" name="Text 2"/>
          <p:cNvSpPr/>
          <p:nvPr/>
        </p:nvSpPr>
        <p:spPr>
          <a:xfrm>
            <a:off x="1042630" y="3868103"/>
            <a:ext cx="7058739" cy="1779270"/>
          </a:xfrm>
          <a:prstGeom prst="rect">
            <a:avLst/>
          </a:prstGeom>
          <a:noFill/>
          <a:ln/>
        </p:spPr>
        <p:txBody>
          <a:bodyPr wrap="square" rtlCol="0" anchor="t"/>
          <a:lstStyle/>
          <a:p>
            <a:pPr marL="0" indent="0">
              <a:lnSpc>
                <a:spcPts val="3503"/>
              </a:lnSpc>
              <a:buNone/>
            </a:pPr>
            <a:r>
              <a:rPr lang="en-US" sz="2189" dirty="0">
                <a:solidFill>
                  <a:srgbClr val="3B3535"/>
                </a:solidFill>
                <a:latin typeface="Roboto" pitchFamily="34" charset="0"/>
                <a:ea typeface="Roboto" pitchFamily="34" charset="-122"/>
                <a:cs typeface="Roboto" pitchFamily="34" charset="-120"/>
              </a:rPr>
              <a:t>Recursion is a powerful tool in programming that allows for elegant solutions to complex problems. Understanding its principles can greatly enhance your programming capabilities.</a:t>
            </a:r>
            <a:endParaRPr lang="en-US" sz="218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561</Words>
  <Application>Microsoft Office PowerPoint</Application>
  <PresentationFormat>Custom</PresentationFormat>
  <Paragraphs>32</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Red Hat Text</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AHMAD FAISAL SAHIBZADA</cp:lastModifiedBy>
  <cp:revision>2</cp:revision>
  <dcterms:created xsi:type="dcterms:W3CDTF">2024-01-08T06:16:58Z</dcterms:created>
  <dcterms:modified xsi:type="dcterms:W3CDTF">2024-02-14T06:37:30Z</dcterms:modified>
</cp:coreProperties>
</file>